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77" r:id="rId2"/>
    <p:sldId id="403" r:id="rId3"/>
    <p:sldId id="407" r:id="rId4"/>
    <p:sldId id="423" r:id="rId5"/>
    <p:sldId id="424" r:id="rId6"/>
    <p:sldId id="425" r:id="rId7"/>
    <p:sldId id="426" r:id="rId8"/>
    <p:sldId id="427" r:id="rId9"/>
    <p:sldId id="428" r:id="rId10"/>
    <p:sldId id="408" r:id="rId11"/>
    <p:sldId id="409" r:id="rId12"/>
    <p:sldId id="412" r:id="rId13"/>
    <p:sldId id="410" r:id="rId14"/>
    <p:sldId id="413" r:id="rId15"/>
    <p:sldId id="415" r:id="rId16"/>
    <p:sldId id="429" r:id="rId17"/>
    <p:sldId id="430" r:id="rId18"/>
    <p:sldId id="431" r:id="rId19"/>
    <p:sldId id="432" r:id="rId20"/>
    <p:sldId id="433" r:id="rId21"/>
    <p:sldId id="434" r:id="rId22"/>
    <p:sldId id="404" r:id="rId23"/>
    <p:sldId id="418" r:id="rId24"/>
    <p:sldId id="405" r:id="rId25"/>
    <p:sldId id="419" r:id="rId26"/>
    <p:sldId id="420" r:id="rId27"/>
    <p:sldId id="406" r:id="rId28"/>
    <p:sldId id="437" r:id="rId29"/>
    <p:sldId id="438" r:id="rId30"/>
    <p:sldId id="422" r:id="rId31"/>
    <p:sldId id="411" r:id="rId32"/>
    <p:sldId id="435" r:id="rId33"/>
    <p:sldId id="436" r:id="rId34"/>
    <p:sldId id="439" r:id="rId35"/>
    <p:sldId id="440" r:id="rId36"/>
    <p:sldId id="3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6" autoAdjust="0"/>
  </p:normalViewPr>
  <p:slideViewPr>
    <p:cSldViewPr snapToGrid="0">
      <p:cViewPr varScale="1">
        <p:scale>
          <a:sx n="61" d="100"/>
          <a:sy n="61" d="100"/>
        </p:scale>
        <p:origin x="8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07F6E-5E06-4377-95F5-B5E03129E00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2B8CB-1187-4F19-9556-73EC7E40D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257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根据老师上周的意见，我们本周补充了测试计划，包含内容有测试策略、执行策略和测试管理过程，如右图所示。测试计划中选择了构建验证测试、探索性测试等作为测试方法。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08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32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8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我们一共设计了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个场景测试用例，如右表所示。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07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和其他用例表格不同的是，场景用例的预期结果包括前端、后端数据库、调度器三个部分。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0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场景测试可交付物为场景测试覆盖表。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68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可用性测试采用认知走查方法。前端开发人员负责模拟用户执行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个设计的待评估任务。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58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任务完成后需要填写如右图所示的测试结果空表，包括完成时间、完成标准、完成路径等。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20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此外，其他测试人员也可以向前端人员报告可用性问题，由前端人员汇总整理成表，如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30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28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42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构建验证测试依托的工具是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easyspider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-web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仓库为例，在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中创建自定义持续集成工作流程，配置其在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时运行。本测试属于冒烟测试，如果测试不通过，提交的代码无法合并到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09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评审中报告的问题中，我处理了</a:t>
            </a:r>
            <a:r>
              <a:rPr lang="en-US" altLang="zh-CN" dirty="0"/>
              <a:t>B</a:t>
            </a:r>
            <a:r>
              <a:rPr lang="zh-CN" altLang="en-US" dirty="0"/>
              <a:t>组报告的两个问题，首先感谢他们发现了这些问题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第一个问题是在线和禁用节点的检视节点状态中的信息为“</a:t>
            </a:r>
            <a:r>
              <a:rPr lang="en-US" altLang="zh-CN" dirty="0"/>
              <a:t>ok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我们的设计上，表格中显示的状态和检视节点结果中显示的状态是不同的语义，后者表示</a:t>
            </a:r>
            <a:r>
              <a:rPr lang="en-US" altLang="zh-CN" dirty="0" err="1"/>
              <a:t>Scrapyd</a:t>
            </a:r>
            <a:r>
              <a:rPr lang="zh-CN" altLang="en-US" dirty="0"/>
              <a:t>服务的运行状态，为此我们调整了此处的显示信息，具体化为</a:t>
            </a:r>
            <a:r>
              <a:rPr lang="en-US" altLang="zh-CN" dirty="0" err="1"/>
              <a:t>Scrapyd</a:t>
            </a:r>
            <a:r>
              <a:rPr lang="zh-CN" altLang="en-US" dirty="0"/>
              <a:t>运行状态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另一个问题是由于</a:t>
            </a:r>
            <a:r>
              <a:rPr lang="en-US" altLang="zh-CN" dirty="0" err="1"/>
              <a:t>Scrapyd</a:t>
            </a:r>
            <a:r>
              <a:rPr lang="zh-CN" altLang="en-US" dirty="0"/>
              <a:t>接口的返回值的问题，为此我们也调整了此处的显示信息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820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本周我负责处理了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个软件缺陷。处理意见都是接受。改进一为 为没有模板的空白网站增加暂无可用模板的提示。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8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改进二是修复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datatable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对齐问题，修复后的页面截图如右图所示。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6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11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451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探索性测试在构建验证测试之后进行。目的是确保在功能性测试开始前，关键缺陷已被清除。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9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功能性测试分为单元测试、集成测试、场景测试。单元测试中，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、调度器采用各自的单元测试方法完成脚本编写。集成和场景测试为黑盒测试。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536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非功能性测试属于系统测试，其中我们为非功能性需求测试设计了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个用例，如右侧橙色表所示。性能测试和可用性测试分别由负责的同学完成对应报告的编写。交付物如右侧绿色和红色表所示。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881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用户验收测试由评审人和用户完成，安排在所有其他级别的测试之后，交付物为软件评审报告和软件问题报告。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9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我们为调度器增加了单元测试，使用</a:t>
            </a:r>
            <a:r>
              <a:rPr lang="en-US" altLang="zh-CN" dirty="0" err="1"/>
              <a:t>Unittest</a:t>
            </a:r>
            <a:r>
              <a:rPr lang="zh-CN" altLang="en-US" dirty="0"/>
              <a:t>测试框架编写了测试用例</a:t>
            </a:r>
            <a:r>
              <a:rPr lang="en-US" altLang="zh-CN" dirty="0"/>
              <a:t>16</a:t>
            </a:r>
            <a:r>
              <a:rPr lang="zh-CN" altLang="en-US" dirty="0"/>
              <a:t>个，覆盖了</a:t>
            </a:r>
            <a:r>
              <a:rPr lang="en-US" altLang="zh-CN" dirty="0"/>
              <a:t>82%</a:t>
            </a:r>
            <a:r>
              <a:rPr lang="zh-CN" altLang="en-US" dirty="0"/>
              <a:t>的与</a:t>
            </a:r>
            <a:r>
              <a:rPr lang="en-US" altLang="zh-CN" dirty="0"/>
              <a:t>Django</a:t>
            </a:r>
            <a:r>
              <a:rPr lang="zh-CN" altLang="en-US" dirty="0"/>
              <a:t>功能无关的代码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418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在单元测试中未测试的代码，设计了两个集成测试用例，分别测试创建作业和轮询作业时，调度器和</a:t>
            </a:r>
            <a:r>
              <a:rPr lang="en-US" altLang="zh-CN" dirty="0"/>
              <a:t>Django</a:t>
            </a:r>
            <a:r>
              <a:rPr lang="zh-CN" altLang="en-US" dirty="0"/>
              <a:t>后端的相关功能是否正确实现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2B8CB-1187-4F19-9556-73EC7E40D8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74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1701570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1808922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7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444398" y="1246678"/>
            <a:ext cx="1854403" cy="739775"/>
          </a:xfrm>
        </p:spPr>
        <p:txBody>
          <a:bodyPr>
            <a:noAutofit/>
          </a:bodyPr>
          <a:lstStyle>
            <a:lvl1pPr marL="0" indent="0">
              <a:buNone/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目  录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>
          <a:xfrm>
            <a:off x="4913083" y="1255177"/>
            <a:ext cx="4030662" cy="507855"/>
          </a:xfrm>
        </p:spPr>
        <p:txBody>
          <a:bodyPr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4913083" y="2215125"/>
            <a:ext cx="4030662" cy="507855"/>
          </a:xfrm>
        </p:spPr>
        <p:txBody>
          <a:bodyPr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4913083" y="3175073"/>
            <a:ext cx="4030662" cy="507855"/>
          </a:xfrm>
        </p:spPr>
        <p:txBody>
          <a:bodyPr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4"/>
          </p:nvPr>
        </p:nvSpPr>
        <p:spPr>
          <a:xfrm>
            <a:off x="4913083" y="4135021"/>
            <a:ext cx="4030662" cy="507855"/>
          </a:xfrm>
        </p:spPr>
        <p:txBody>
          <a:bodyPr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5"/>
          </p:nvPr>
        </p:nvSpPr>
        <p:spPr>
          <a:xfrm>
            <a:off x="4913083" y="5094969"/>
            <a:ext cx="4030662" cy="507855"/>
          </a:xfrm>
        </p:spPr>
        <p:txBody>
          <a:bodyPr>
            <a:normAutofit/>
          </a:bodyPr>
          <a:lstStyle>
            <a:lvl1pPr marL="0" indent="0">
              <a:buNone/>
              <a:defRPr sz="3200" b="1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1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4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1479666"/>
            <a:ext cx="4754880" cy="473825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1479666"/>
            <a:ext cx="4754880" cy="473825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13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472894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215990"/>
            <a:ext cx="4754880" cy="400673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472894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215988"/>
            <a:ext cx="4754880" cy="400673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22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4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" y="-1"/>
            <a:ext cx="12188952" cy="12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832" y="237290"/>
            <a:ext cx="9784080" cy="821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1533290"/>
            <a:ext cx="9784080" cy="468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E984D52-CCAD-4B14-974A-DD4900A9F75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B20F350D-9C39-4F13-8FA8-D6569943B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9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4" r:id="rId4"/>
    <p:sldLayoutId id="2147483665" r:id="rId5"/>
    <p:sldLayoutId id="2147483666" r:id="rId6"/>
    <p:sldLayoutId id="214748366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基于</a:t>
            </a:r>
            <a:r>
              <a:rPr lang="en-US" altLang="zh-CN" sz="4400" dirty="0" err="1"/>
              <a:t>Scrapy</a:t>
            </a:r>
            <a:r>
              <a:rPr lang="zh-CN" altLang="en-US" sz="4400" dirty="0"/>
              <a:t>的模板化爬虫程序管理平台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45735" y="3687417"/>
            <a:ext cx="5900530" cy="2812773"/>
          </a:xfrm>
        </p:spPr>
        <p:txBody>
          <a:bodyPr/>
          <a:lstStyle/>
          <a:p>
            <a:r>
              <a:rPr lang="en-US" altLang="zh-CN" sz="3200" dirty="0" err="1"/>
              <a:t>EasySpider</a:t>
            </a:r>
            <a:r>
              <a:rPr lang="zh-CN" altLang="en-US" sz="3200" dirty="0"/>
              <a:t>测试</a:t>
            </a:r>
            <a:r>
              <a:rPr lang="zh-CN" altLang="en-US" sz="3200" dirty="0" smtClean="0"/>
              <a:t>需求评审汇报</a:t>
            </a:r>
            <a:endParaRPr lang="en-US" altLang="zh-CN" sz="3200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小组：</a:t>
            </a:r>
            <a:r>
              <a:rPr lang="en-US" altLang="zh-CN" dirty="0"/>
              <a:t>H</a:t>
            </a:r>
            <a:r>
              <a:rPr lang="zh-CN" altLang="en-US" dirty="0"/>
              <a:t>组</a:t>
            </a:r>
            <a:endParaRPr lang="en-US" altLang="zh-CN" dirty="0"/>
          </a:p>
          <a:p>
            <a:pPr algn="l"/>
            <a:r>
              <a:rPr lang="zh-CN" altLang="en-US" dirty="0"/>
              <a:t>组员：赵正阳、郭浩隆、沈一聪、梁远志、宋冰晨</a:t>
            </a:r>
            <a:endParaRPr lang="en-US" altLang="zh-CN" dirty="0"/>
          </a:p>
          <a:p>
            <a:pPr algn="l"/>
            <a:endParaRPr lang="en-US" altLang="zh-CN" dirty="0"/>
          </a:p>
          <a:p>
            <a:r>
              <a:rPr lang="en-US" altLang="zh-CN" dirty="0" smtClean="0"/>
              <a:t>2020.5.22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1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单元测试</a:t>
            </a:r>
            <a:r>
              <a:rPr lang="en-US" altLang="zh-CN" dirty="0" smtClean="0"/>
              <a:t>——Django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主要验证模型自定义方法及后端视图的异常情况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用户未登录</a:t>
            </a:r>
            <a:r>
              <a:rPr lang="en-US" altLang="zh-CN" dirty="0" smtClean="0"/>
              <a:t>-</a:t>
            </a:r>
            <a:r>
              <a:rPr lang="zh-CN" altLang="en-US" dirty="0" smtClean="0"/>
              <a:t>重定向到登录页面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任务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不存在</a:t>
            </a:r>
            <a:r>
              <a:rPr lang="en-US" altLang="zh-CN" dirty="0" smtClean="0"/>
              <a:t>-404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任务</a:t>
            </a:r>
            <a:r>
              <a:rPr lang="en-US" altLang="zh-CN" dirty="0" smtClean="0"/>
              <a:t>id</a:t>
            </a:r>
            <a:r>
              <a:rPr lang="zh-CN" altLang="en-US" dirty="0" smtClean="0"/>
              <a:t>不属于当前用户</a:t>
            </a:r>
            <a:r>
              <a:rPr lang="en-US" altLang="zh-CN" dirty="0" smtClean="0"/>
              <a:t>-403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未覆盖的视图包括创建模板、创建任务、清除数据和下载</a:t>
            </a:r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需要与调度器交互，难以测试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在集成测试和场景测试中覆盖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938" y="1915619"/>
            <a:ext cx="4754562" cy="17434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784" y="3945812"/>
            <a:ext cx="4676870" cy="9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3867D-1792-43B2-9E42-10C6CFB7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单元测试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调度器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C5C52-3BB8-475D-929C-A1D2876F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5" y="1527117"/>
            <a:ext cx="10095722" cy="1514663"/>
          </a:xfrm>
        </p:spPr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 err="1"/>
              <a:t>Unittest</a:t>
            </a:r>
            <a:r>
              <a:rPr lang="en-US" altLang="zh-CN" dirty="0"/>
              <a:t> </a:t>
            </a:r>
            <a:r>
              <a:rPr lang="zh-CN" altLang="en-US" dirty="0"/>
              <a:t>测试框架</a:t>
            </a:r>
            <a:endParaRPr lang="en-US" altLang="zh-CN" dirty="0"/>
          </a:p>
          <a:p>
            <a:r>
              <a:rPr lang="zh-CN" altLang="en-US" dirty="0"/>
              <a:t>编写了</a:t>
            </a:r>
            <a:r>
              <a:rPr lang="en-US" altLang="zh-CN" dirty="0"/>
              <a:t>16</a:t>
            </a:r>
            <a:r>
              <a:rPr lang="zh-CN" altLang="en-US" dirty="0"/>
              <a:t>个测试用例</a:t>
            </a:r>
            <a:endParaRPr lang="en-US" altLang="zh-CN" dirty="0"/>
          </a:p>
          <a:p>
            <a:r>
              <a:rPr lang="zh-CN" altLang="en-US" dirty="0"/>
              <a:t>覆盖了</a:t>
            </a:r>
            <a:r>
              <a:rPr lang="en-US" altLang="zh-CN" dirty="0"/>
              <a:t>82%</a:t>
            </a:r>
            <a:r>
              <a:rPr lang="zh-CN" altLang="en-US" dirty="0"/>
              <a:t>的语句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2E47E-2B7B-4EDA-8401-B3BC39B78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0"/>
          <a:stretch/>
        </p:blipFill>
        <p:spPr>
          <a:xfrm>
            <a:off x="6570128" y="3267715"/>
            <a:ext cx="5408715" cy="287182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3BA4E-5FA4-4D99-9E04-6DA70FB64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2" y="3267715"/>
            <a:ext cx="6273296" cy="28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2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31" y="237290"/>
            <a:ext cx="11282505" cy="82141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单元测试</a:t>
            </a:r>
            <a:r>
              <a:rPr lang="en-US" altLang="zh-CN" dirty="0" smtClean="0"/>
              <a:t>——</a:t>
            </a:r>
            <a:r>
              <a:rPr lang="en-US" altLang="zh-CN" dirty="0" err="1"/>
              <a:t>scrapy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391B0-D9EB-4A74-B174-E7249D79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83" y="1536018"/>
            <a:ext cx="5758317" cy="9103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17B9A8-35A7-4C45-9A64-377708F8D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83" y="2697180"/>
            <a:ext cx="5763048" cy="38124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9FF713-3050-477B-A246-FBFDB849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372" y="3487264"/>
            <a:ext cx="5893869" cy="30683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759717-B9BE-436B-A636-AC2D1BD1C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57" y="1536017"/>
            <a:ext cx="5893869" cy="17369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C628E4-CA1E-4398-9128-BB7C973165C8}"/>
              </a:ext>
            </a:extLst>
          </p:cNvPr>
          <p:cNvSpPr/>
          <p:nvPr/>
        </p:nvSpPr>
        <p:spPr>
          <a:xfrm>
            <a:off x="337683" y="2210183"/>
            <a:ext cx="5758317" cy="21136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C6EDAFE-DB84-45E4-9B1C-608A67C7773D}"/>
              </a:ext>
            </a:extLst>
          </p:cNvPr>
          <p:cNvSpPr/>
          <p:nvPr/>
        </p:nvSpPr>
        <p:spPr>
          <a:xfrm>
            <a:off x="11487437" y="3524346"/>
            <a:ext cx="578967" cy="28245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10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279C-4C92-445B-98AE-E4F482F1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集成测试</a:t>
            </a:r>
            <a:r>
              <a:rPr lang="en-US" altLang="zh-CN" dirty="0" smtClean="0"/>
              <a:t>——</a:t>
            </a:r>
            <a:r>
              <a:rPr lang="zh-CN" altLang="en-US" dirty="0"/>
              <a:t>调度器和</a:t>
            </a:r>
            <a:r>
              <a:rPr lang="en-US" altLang="zh-CN" dirty="0"/>
              <a:t>Django</a:t>
            </a:r>
            <a:r>
              <a:rPr lang="zh-CN" altLang="en-US" dirty="0"/>
              <a:t>后端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DD6EC-BB68-422E-A1DB-F17D6C62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80" y="1431690"/>
            <a:ext cx="5779772" cy="1000225"/>
          </a:xfrm>
        </p:spPr>
        <p:txBody>
          <a:bodyPr/>
          <a:lstStyle/>
          <a:p>
            <a:r>
              <a:rPr lang="zh-CN" altLang="en-US" dirty="0"/>
              <a:t>测试了单元测试中未覆盖的函数</a:t>
            </a:r>
            <a:endParaRPr lang="en-US" altLang="zh-CN" dirty="0"/>
          </a:p>
          <a:p>
            <a:r>
              <a:rPr lang="zh-CN" altLang="en-US" dirty="0"/>
              <a:t>编写</a:t>
            </a:r>
            <a:r>
              <a:rPr lang="en-US" altLang="zh-CN" dirty="0"/>
              <a:t>2</a:t>
            </a:r>
            <a:r>
              <a:rPr lang="zh-CN" altLang="en-US" dirty="0"/>
              <a:t>个测试用例</a:t>
            </a:r>
            <a:endParaRPr lang="en-US" dirty="0"/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062A7D0-94E0-4FAC-9DD9-6B4DE966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07" y="1695803"/>
            <a:ext cx="3643900" cy="484172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AEB206-B79C-4A0D-8385-21134661D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80" y="2314645"/>
            <a:ext cx="3090180" cy="422288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1661B9-B01B-438F-ACA5-B70AA1A4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93" y="2314645"/>
            <a:ext cx="3281213" cy="42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31" y="237290"/>
            <a:ext cx="11282505" cy="82141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j-ea"/>
              </a:rPr>
              <a:t>集成测试</a:t>
            </a:r>
            <a:r>
              <a:rPr lang="en-US" altLang="zh-CN" dirty="0" smtClean="0">
                <a:latin typeface="+mj-ea"/>
              </a:rPr>
              <a:t>——</a:t>
            </a:r>
            <a:r>
              <a:rPr lang="en-US" altLang="zh-CN" dirty="0" err="1" smtClean="0">
                <a:latin typeface="+mj-ea"/>
              </a:rPr>
              <a:t>Scrapy</a:t>
            </a:r>
            <a:r>
              <a:rPr lang="zh-CN" altLang="en-US" dirty="0" smtClean="0">
                <a:latin typeface="+mj-ea"/>
              </a:rPr>
              <a:t>和</a:t>
            </a:r>
            <a:r>
              <a:rPr lang="en-US" altLang="zh-CN" dirty="0">
                <a:latin typeface="+mj-ea"/>
              </a:rPr>
              <a:t>Django</a:t>
            </a:r>
            <a:r>
              <a:rPr lang="zh-CN" altLang="en-US" dirty="0">
                <a:latin typeface="+mj-ea"/>
              </a:rPr>
              <a:t>后端</a:t>
            </a:r>
            <a:endParaRPr lang="en-US" dirty="0">
              <a:latin typeface="+mj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FCB33F-A097-4B6D-983E-A195C3335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41" y="1721848"/>
            <a:ext cx="6304999" cy="10213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FC6FA0C-BD51-402E-B189-00A26275FCA1}"/>
              </a:ext>
            </a:extLst>
          </p:cNvPr>
          <p:cNvSpPr/>
          <p:nvPr/>
        </p:nvSpPr>
        <p:spPr>
          <a:xfrm>
            <a:off x="1157240" y="2467502"/>
            <a:ext cx="6301739" cy="2389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A85750-5AAB-41C6-99A2-8DCFE164C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192" y="1721848"/>
            <a:ext cx="3097014" cy="44804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D03E0A6-257E-47F1-8B40-A149F13A3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811" y="2924601"/>
            <a:ext cx="6202169" cy="327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31" y="237290"/>
            <a:ext cx="11236555" cy="82141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性能测试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7B9270-6A11-4526-8C82-78C772A3A2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1" y="2274062"/>
            <a:ext cx="3855569" cy="307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CA740C-95BB-4EC8-AE61-A306A078D90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884" y="2274061"/>
            <a:ext cx="3848458" cy="307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B51686-D251-47C9-B19E-88FF2A935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214" y="2474686"/>
            <a:ext cx="3550213" cy="25728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E90DF6-DFCD-40B9-B75D-0D9DB455F9B7}"/>
              </a:ext>
            </a:extLst>
          </p:cNvPr>
          <p:cNvSpPr txBox="1"/>
          <p:nvPr/>
        </p:nvSpPr>
        <p:spPr>
          <a:xfrm>
            <a:off x="1589314" y="5613791"/>
            <a:ext cx="177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效能对比测试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F30B29-8D04-4D37-A2AF-FD399502DF0F}"/>
              </a:ext>
            </a:extLst>
          </p:cNvPr>
          <p:cNvSpPr txBox="1"/>
          <p:nvPr/>
        </p:nvSpPr>
        <p:spPr>
          <a:xfrm>
            <a:off x="5667828" y="5613791"/>
            <a:ext cx="138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平稳性测试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FC96DD-02AD-4F34-92C5-8AC2109D72A2}"/>
              </a:ext>
            </a:extLst>
          </p:cNvPr>
          <p:cNvSpPr txBox="1"/>
          <p:nvPr/>
        </p:nvSpPr>
        <p:spPr>
          <a:xfrm>
            <a:off x="9361714" y="5613791"/>
            <a:ext cx="177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负载</a:t>
            </a:r>
            <a:r>
              <a:rPr lang="en-US" altLang="zh-CN" dirty="0"/>
              <a:t>/</a:t>
            </a:r>
            <a:r>
              <a:rPr lang="zh-CN" altLang="en-US" dirty="0"/>
              <a:t>压力测试</a:t>
            </a:r>
          </a:p>
        </p:txBody>
      </p:sp>
    </p:spTree>
    <p:extLst>
      <p:ext uri="{BB962C8B-B14F-4D97-AF65-F5344CB8AC3E}">
        <p14:creationId xmlns:p14="http://schemas.microsoft.com/office/powerpoint/2010/main" val="104363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场景测试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场景测试用例汇总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场景测试用例设计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场景测试可交付物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3C68644-51B1-4837-8D6D-25AB68C5A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58957"/>
              </p:ext>
            </p:extLst>
          </p:nvPr>
        </p:nvGraphicFramePr>
        <p:xfrm>
          <a:off x="3882615" y="1553443"/>
          <a:ext cx="8068493" cy="452153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14477">
                  <a:extLst>
                    <a:ext uri="{9D8B030D-6E8A-4147-A177-3AD203B41FA5}">
                      <a16:colId xmlns:a16="http://schemas.microsoft.com/office/drawing/2014/main" val="4157309096"/>
                    </a:ext>
                  </a:extLst>
                </a:gridCol>
                <a:gridCol w="1613504">
                  <a:extLst>
                    <a:ext uri="{9D8B030D-6E8A-4147-A177-3AD203B41FA5}">
                      <a16:colId xmlns:a16="http://schemas.microsoft.com/office/drawing/2014/main" val="2010687791"/>
                    </a:ext>
                  </a:extLst>
                </a:gridCol>
                <a:gridCol w="1613504">
                  <a:extLst>
                    <a:ext uri="{9D8B030D-6E8A-4147-A177-3AD203B41FA5}">
                      <a16:colId xmlns:a16="http://schemas.microsoft.com/office/drawing/2014/main" val="1493484340"/>
                    </a:ext>
                  </a:extLst>
                </a:gridCol>
                <a:gridCol w="1613504">
                  <a:extLst>
                    <a:ext uri="{9D8B030D-6E8A-4147-A177-3AD203B41FA5}">
                      <a16:colId xmlns:a16="http://schemas.microsoft.com/office/drawing/2014/main" val="3213835815"/>
                    </a:ext>
                  </a:extLst>
                </a:gridCol>
                <a:gridCol w="1613504">
                  <a:extLst>
                    <a:ext uri="{9D8B030D-6E8A-4147-A177-3AD203B41FA5}">
                      <a16:colId xmlns:a16="http://schemas.microsoft.com/office/drawing/2014/main" val="2618401710"/>
                    </a:ext>
                  </a:extLst>
                </a:gridCol>
              </a:tblGrid>
              <a:tr h="7284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场景测试用例编号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场景测试用例名称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蕴含功能测试用例个数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功能测试用例编号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功能测试用例名称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3522421"/>
                  </a:ext>
                </a:extLst>
              </a:tr>
              <a:tr h="26837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ST01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创建任务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FT09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创建爬虫任务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927965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浏览最近编辑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9160274"/>
                  </a:ext>
                </a:extLst>
              </a:tr>
              <a:tr h="572667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ST02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编辑后重新运行任务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FT08-1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编辑任务配置参数后重新运行任务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921871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浏览最近编辑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0837978"/>
                  </a:ext>
                </a:extLst>
              </a:tr>
              <a:tr h="26837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ST03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重新运行任务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FT08-2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重新运行任务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159036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浏览最近编辑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3378680"/>
                  </a:ext>
                </a:extLst>
              </a:tr>
              <a:tr h="26837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ST04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批量删除任务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FT14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批量删除任务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7742427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浏览最近编辑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9758066"/>
                  </a:ext>
                </a:extLst>
              </a:tr>
              <a:tr h="26837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ST05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重命名任务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FT15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重命名任务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9996447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浏览最近编辑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7847895"/>
                  </a:ext>
                </a:extLst>
              </a:tr>
              <a:tr h="268372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ST06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修改任务状态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FT11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恢复运行爬虫任务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2608122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FT12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>
                          <a:effectLst/>
                        </a:rPr>
                        <a:t>暂停爬虫任务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9625369"/>
                  </a:ext>
                </a:extLst>
              </a:tr>
              <a:tr h="2683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FT13</a:t>
                      </a:r>
                      <a:endParaRPr lang="zh-CN" sz="1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00" kern="100" dirty="0">
                          <a:effectLst/>
                        </a:rPr>
                        <a:t>终止爬虫任务</a:t>
                      </a:r>
                      <a:endParaRPr lang="zh-CN" sz="1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37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7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场景测试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场景测试用例汇总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场景测试用例设计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场景测试可交付物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0B98B63-9C64-4895-9F9D-F9C951C95B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48576" y="1617145"/>
          <a:ext cx="8007263" cy="486853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66285">
                  <a:extLst>
                    <a:ext uri="{9D8B030D-6E8A-4147-A177-3AD203B41FA5}">
                      <a16:colId xmlns:a16="http://schemas.microsoft.com/office/drawing/2014/main" val="1938535227"/>
                    </a:ext>
                  </a:extLst>
                </a:gridCol>
                <a:gridCol w="595177">
                  <a:extLst>
                    <a:ext uri="{9D8B030D-6E8A-4147-A177-3AD203B41FA5}">
                      <a16:colId xmlns:a16="http://schemas.microsoft.com/office/drawing/2014/main" val="877385827"/>
                    </a:ext>
                  </a:extLst>
                </a:gridCol>
                <a:gridCol w="705174">
                  <a:extLst>
                    <a:ext uri="{9D8B030D-6E8A-4147-A177-3AD203B41FA5}">
                      <a16:colId xmlns:a16="http://schemas.microsoft.com/office/drawing/2014/main" val="279341492"/>
                    </a:ext>
                  </a:extLst>
                </a:gridCol>
                <a:gridCol w="222195">
                  <a:extLst>
                    <a:ext uri="{9D8B030D-6E8A-4147-A177-3AD203B41FA5}">
                      <a16:colId xmlns:a16="http://schemas.microsoft.com/office/drawing/2014/main" val="395986283"/>
                    </a:ext>
                  </a:extLst>
                </a:gridCol>
                <a:gridCol w="435675">
                  <a:extLst>
                    <a:ext uri="{9D8B030D-6E8A-4147-A177-3AD203B41FA5}">
                      <a16:colId xmlns:a16="http://schemas.microsoft.com/office/drawing/2014/main" val="1976334505"/>
                    </a:ext>
                  </a:extLst>
                </a:gridCol>
                <a:gridCol w="328935">
                  <a:extLst>
                    <a:ext uri="{9D8B030D-6E8A-4147-A177-3AD203B41FA5}">
                      <a16:colId xmlns:a16="http://schemas.microsoft.com/office/drawing/2014/main" val="95076919"/>
                    </a:ext>
                  </a:extLst>
                </a:gridCol>
                <a:gridCol w="1220463">
                  <a:extLst>
                    <a:ext uri="{9D8B030D-6E8A-4147-A177-3AD203B41FA5}">
                      <a16:colId xmlns:a16="http://schemas.microsoft.com/office/drawing/2014/main" val="4207798023"/>
                    </a:ext>
                  </a:extLst>
                </a:gridCol>
                <a:gridCol w="1866636">
                  <a:extLst>
                    <a:ext uri="{9D8B030D-6E8A-4147-A177-3AD203B41FA5}">
                      <a16:colId xmlns:a16="http://schemas.microsoft.com/office/drawing/2014/main" val="4024510288"/>
                    </a:ext>
                  </a:extLst>
                </a:gridCol>
                <a:gridCol w="328935">
                  <a:extLst>
                    <a:ext uri="{9D8B030D-6E8A-4147-A177-3AD203B41FA5}">
                      <a16:colId xmlns:a16="http://schemas.microsoft.com/office/drawing/2014/main" val="3849810246"/>
                    </a:ext>
                  </a:extLst>
                </a:gridCol>
                <a:gridCol w="328935">
                  <a:extLst>
                    <a:ext uri="{9D8B030D-6E8A-4147-A177-3AD203B41FA5}">
                      <a16:colId xmlns:a16="http://schemas.microsoft.com/office/drawing/2014/main" val="1846147680"/>
                    </a:ext>
                  </a:extLst>
                </a:gridCol>
                <a:gridCol w="1408853">
                  <a:extLst>
                    <a:ext uri="{9D8B030D-6E8A-4147-A177-3AD203B41FA5}">
                      <a16:colId xmlns:a16="http://schemas.microsoft.com/office/drawing/2014/main" val="3503929722"/>
                    </a:ext>
                  </a:extLst>
                </a:gridCol>
              </a:tblGrid>
              <a:tr h="387840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测试用例名称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创建任务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测试用例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类型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场景测试用例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测试用例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编号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ST01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81618823"/>
                  </a:ext>
                </a:extLst>
              </a:tr>
              <a:tr h="387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测试功能</a:t>
                      </a:r>
                      <a:r>
                        <a:rPr lang="en-US" sz="800" kern="100" dirty="0">
                          <a:effectLst/>
                        </a:rPr>
                        <a:t>/</a:t>
                      </a:r>
                      <a:r>
                        <a:rPr lang="zh-CN" sz="800" kern="100" dirty="0">
                          <a:effectLst/>
                        </a:rPr>
                        <a:t>模块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任务创建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功能</a:t>
                      </a:r>
                      <a:r>
                        <a:rPr lang="en-US" sz="800" kern="100">
                          <a:effectLst/>
                        </a:rPr>
                        <a:t>/</a:t>
                      </a:r>
                      <a:r>
                        <a:rPr lang="zh-CN" sz="800" kern="100">
                          <a:effectLst/>
                        </a:rPr>
                        <a:t>模块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开发人员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宋冰晨、赵正阳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测试用例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编制人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宋冰晨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extLst>
                  <a:ext uri="{0D108BD9-81ED-4DB2-BD59-A6C34878D82A}">
                    <a16:rowId xmlns:a16="http://schemas.microsoft.com/office/drawing/2014/main" val="3139693251"/>
                  </a:ext>
                </a:extLst>
              </a:tr>
              <a:tr h="181734"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测试方法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黑盒测试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测试工具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662851"/>
                  </a:ext>
                </a:extLst>
              </a:tr>
              <a:tr h="181734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测试前提和约束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8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用户已登录，成功进入模板配置页面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837267"/>
                  </a:ext>
                </a:extLst>
              </a:tr>
              <a:tr h="181734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测试场景描述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8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登录用户进入模板配置页面输入配置参数，提交表单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185411"/>
                  </a:ext>
                </a:extLst>
              </a:tr>
              <a:tr h="181734">
                <a:tc grid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测试数据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8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无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5703"/>
                  </a:ext>
                </a:extLst>
              </a:tr>
              <a:tr h="181734">
                <a:tc gridSpan="1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>
                          <a:effectLst/>
                        </a:rPr>
                        <a:t>测试过程描述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21189"/>
                  </a:ext>
                </a:extLst>
              </a:tr>
              <a:tr h="1817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序号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步骤描述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gridSpan="9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预期结果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预期结果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76443"/>
                  </a:ext>
                </a:extLst>
              </a:tr>
              <a:tr h="13740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rowSpan="3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依次选中不同参数输入框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前端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预览图片成功切换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预览图片成功切换</a:t>
                      </a:r>
                      <a:endParaRPr lang="zh-CN" altLang="en-US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预览图片成功切换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716374"/>
                  </a:ext>
                </a:extLst>
              </a:tr>
              <a:tr h="1374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后端（数据库）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无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无</a:t>
                      </a:r>
                      <a:endParaRPr lang="zh-CN" altLang="en-US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后端（数据库）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896708"/>
                  </a:ext>
                </a:extLst>
              </a:tr>
              <a:tr h="1374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调度器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无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r>
                        <a:rPr lang="zh-CN" sz="1050" kern="100">
                          <a:effectLst/>
                        </a:rPr>
                        <a:t>无</a:t>
                      </a:r>
                      <a:endParaRPr lang="zh-CN" altLang="en-US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调度器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5261"/>
                  </a:ext>
                </a:extLst>
              </a:tr>
              <a:tr h="1212373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2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rowSpan="3">
                  <a:txBody>
                    <a:bodyPr/>
                    <a:lstStyle/>
                    <a:p>
                      <a:r>
                        <a:rPr lang="zh-CN" sz="800" kern="100" dirty="0">
                          <a:effectLst/>
                        </a:rPr>
                        <a:t>用户输入表单信息，点击保存并启动按钮</a:t>
                      </a:r>
                      <a:endParaRPr lang="zh-CN" altLang="en-US" sz="800" dirty="0"/>
                    </a:p>
                  </a:txBody>
                  <a:tcPr marL="22643" marR="22643" marT="0" marB="0" anchor="ctr"/>
                </a:tc>
                <a:tc gridSpan="2">
                  <a:txBody>
                    <a:bodyPr/>
                    <a:lstStyle/>
                    <a:p>
                      <a:r>
                        <a:rPr lang="zh-CN" sz="800" kern="100" dirty="0">
                          <a:effectLst/>
                        </a:rPr>
                        <a:t>前端</a:t>
                      </a:r>
                      <a:endParaRPr lang="zh-CN" altLang="en-US" sz="800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1.</a:t>
                      </a:r>
                      <a:r>
                        <a:rPr lang="zh-CN" sz="800" kern="100">
                          <a:effectLst/>
                        </a:rPr>
                        <a:t>验证字段是否合法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800" kern="100">
                          <a:effectLst/>
                        </a:rPr>
                        <a:t>如果用户输入的信息验证失败，则创建任务失败，页面右上侧弹出对应的错误信息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800" kern="100">
                          <a:effectLst/>
                        </a:rPr>
                        <a:t>如果用户输入的信息验证成功，转入</a:t>
                      </a:r>
                      <a:r>
                        <a:rPr lang="en-US" sz="800" kern="100">
                          <a:effectLst/>
                        </a:rPr>
                        <a:t>2</a:t>
                      </a:r>
                      <a:endParaRPr lang="zh-CN" sz="800" kern="10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2.</a:t>
                      </a:r>
                      <a:r>
                        <a:rPr lang="zh-CN" sz="800" kern="100">
                          <a:effectLst/>
                        </a:rPr>
                        <a:t>向后端提交异步请求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800" kern="100">
                          <a:effectLst/>
                        </a:rPr>
                        <a:t>如果后端返回错误，页面右上侧弹出对应的错误信息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800" kern="100">
                          <a:effectLst/>
                        </a:rPr>
                        <a:t>如果后端返回成功，页面右上侧弹出任务保存并成功运行的信息，更新最近浏览</a:t>
                      </a:r>
                      <a:endParaRPr lang="zh-CN" altLang="en-US" sz="800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</a:t>
                      </a:r>
                      <a:r>
                        <a:rPr lang="zh-CN" sz="1050" kern="100" dirty="0">
                          <a:effectLst/>
                        </a:rPr>
                        <a:t>验证字段是否合法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 dirty="0">
                          <a:effectLst/>
                        </a:rPr>
                        <a:t>如果用户输入的信息验证失败，则创建任务失败，页面右上侧弹出对应的错误信息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 dirty="0">
                          <a:effectLst/>
                        </a:rPr>
                        <a:t>如果用户输入的信息验证成功，转入</a:t>
                      </a:r>
                      <a:r>
                        <a:rPr lang="en-US" sz="1050" kern="100" dirty="0">
                          <a:effectLst/>
                        </a:rPr>
                        <a:t>2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2.</a:t>
                      </a:r>
                      <a:r>
                        <a:rPr lang="zh-CN" sz="1050" kern="100" dirty="0">
                          <a:effectLst/>
                        </a:rPr>
                        <a:t>向后端提交异步请求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 dirty="0">
                          <a:effectLst/>
                        </a:rPr>
                        <a:t>如果后端返回错误，页面右上侧弹出对应的错误信息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 dirty="0">
                          <a:effectLst/>
                        </a:rPr>
                        <a:t>如果后端返回成功，页面右上侧弹出任务保存并成功运行的信息，更新最近浏览</a:t>
                      </a:r>
                      <a:endParaRPr lang="zh-CN" altLang="en-US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验证字段是否合法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>
                          <a:effectLst/>
                        </a:rPr>
                        <a:t>如果用户输入的信息验证失败，则创建任务失败，页面右上侧弹出对应的错误信息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>
                          <a:effectLst/>
                        </a:rPr>
                        <a:t>如果用户输入的信息验证成功，转入</a:t>
                      </a: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</a:t>
                      </a:r>
                      <a:r>
                        <a:rPr lang="zh-CN" sz="1050" kern="100">
                          <a:effectLst/>
                        </a:rPr>
                        <a:t>向后端提交异步请求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>
                          <a:effectLst/>
                        </a:rPr>
                        <a:t>如果后端返回错误，页面右上侧弹出对应的错误信息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zh-CN" sz="1050" kern="100">
                          <a:effectLst/>
                        </a:rPr>
                        <a:t>如果后端返回成功，页面右上侧弹出任务保存并成功运行的信息，更新最近浏览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549985"/>
                  </a:ext>
                </a:extLst>
              </a:tr>
              <a:tr h="3879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sz="800" kern="100">
                          <a:effectLst/>
                        </a:rPr>
                        <a:t>后端（数据库）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1.MySQL</a:t>
                      </a:r>
                      <a:r>
                        <a:rPr lang="zh-CN" sz="800" kern="100">
                          <a:effectLst/>
                        </a:rPr>
                        <a:t>中添加一条任务记录和该任务划分的若干作业记录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2.</a:t>
                      </a:r>
                      <a:r>
                        <a:rPr lang="zh-CN" sz="800" kern="100">
                          <a:effectLst/>
                        </a:rPr>
                        <a:t>后端返回用户最近编辑的</a:t>
                      </a:r>
                      <a:r>
                        <a:rPr lang="en-US" sz="800" kern="100">
                          <a:effectLst/>
                        </a:rPr>
                        <a:t>5</a:t>
                      </a:r>
                      <a:r>
                        <a:rPr lang="zh-CN" sz="800" kern="100">
                          <a:effectLst/>
                        </a:rPr>
                        <a:t>个任务</a:t>
                      </a:r>
                      <a:endParaRPr lang="zh-CN" altLang="en-US" sz="80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1.MySQL</a:t>
                      </a:r>
                      <a:r>
                        <a:rPr lang="zh-CN" sz="1050" kern="100">
                          <a:effectLst/>
                        </a:rPr>
                        <a:t>中添加一条任务记录和该任务划分的若干作业记录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</a:t>
                      </a:r>
                      <a:r>
                        <a:rPr lang="zh-CN" sz="1050" kern="100">
                          <a:effectLst/>
                        </a:rPr>
                        <a:t>后端返回用户最近编辑的</a:t>
                      </a:r>
                      <a:r>
                        <a:rPr lang="en-US" sz="1050" kern="100">
                          <a:effectLst/>
                        </a:rPr>
                        <a:t>5</a:t>
                      </a:r>
                      <a:r>
                        <a:rPr lang="zh-CN" sz="1050" kern="100">
                          <a:effectLst/>
                        </a:rPr>
                        <a:t>个任务</a:t>
                      </a:r>
                      <a:endParaRPr lang="zh-CN" altLang="en-US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后端（数据库）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1.MySQL</a:t>
                      </a:r>
                      <a:r>
                        <a:rPr lang="zh-CN" sz="1050" kern="100">
                          <a:effectLst/>
                        </a:rPr>
                        <a:t>中添加一条任务记录和该任务划分的若干作业记录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</a:t>
                      </a:r>
                      <a:r>
                        <a:rPr lang="zh-CN" sz="1050" kern="100">
                          <a:effectLst/>
                        </a:rPr>
                        <a:t>后端返回用户最近编辑的</a:t>
                      </a:r>
                      <a:r>
                        <a:rPr lang="en-US" sz="1050" kern="100">
                          <a:effectLst/>
                        </a:rPr>
                        <a:t>5</a:t>
                      </a:r>
                      <a:r>
                        <a:rPr lang="zh-CN" sz="1050" kern="100">
                          <a:effectLst/>
                        </a:rPr>
                        <a:t>个任务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280984"/>
                  </a:ext>
                </a:extLst>
              </a:tr>
              <a:tr h="8001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sz="800" kern="100" dirty="0">
                          <a:effectLst/>
                        </a:rPr>
                        <a:t>调度器</a:t>
                      </a:r>
                      <a:endParaRPr lang="zh-CN" altLang="en-US" sz="800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调度器获取在后端创建的作业的作业</a:t>
                      </a:r>
                      <a:r>
                        <a:rPr lang="en-US" sz="800" kern="100" dirty="0">
                          <a:effectLst/>
                        </a:rPr>
                        <a:t>ID</a:t>
                      </a:r>
                      <a:r>
                        <a:rPr lang="zh-CN" sz="800" kern="100" dirty="0">
                          <a:effectLst/>
                        </a:rPr>
                        <a:t>输出：</a:t>
                      </a:r>
                      <a:r>
                        <a:rPr lang="en-US" sz="800" kern="100" dirty="0">
                          <a:effectLst/>
                        </a:rPr>
                        <a:t>fetched created jobs: [[Job_?],…]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随后为作业选取运行节点，输出：</a:t>
                      </a:r>
                      <a:r>
                        <a:rPr lang="en-US" sz="800" kern="100" dirty="0">
                          <a:effectLst/>
                        </a:rPr>
                        <a:t>pick [Node_?: 0] for job [Job_?]</a:t>
                      </a:r>
                      <a:endParaRPr lang="zh-CN" sz="80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并更新作业状态为等待运行，更新作业的运行节点为指派的节点，输出：</a:t>
                      </a:r>
                      <a:r>
                        <a:rPr lang="en-US" sz="800" kern="100" dirty="0">
                          <a:effectLst/>
                        </a:rPr>
                        <a:t>[Job_?] status -&gt; 1</a:t>
                      </a:r>
                      <a:r>
                        <a:rPr lang="zh-CN" sz="800" kern="100" dirty="0">
                          <a:effectLst/>
                        </a:rPr>
                        <a:t>以及</a:t>
                      </a:r>
                      <a:r>
                        <a:rPr lang="en-US" sz="800" kern="100" dirty="0">
                          <a:effectLst/>
                        </a:rPr>
                        <a:t>[Job_?] node -&gt; ?</a:t>
                      </a:r>
                      <a:endParaRPr lang="zh-CN" altLang="en-US" sz="800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调度器获取在后端创建的作业的作业</a:t>
                      </a:r>
                      <a:r>
                        <a:rPr lang="en-US" sz="1050" kern="100" dirty="0">
                          <a:effectLst/>
                        </a:rPr>
                        <a:t>ID</a:t>
                      </a:r>
                      <a:r>
                        <a:rPr lang="zh-CN" sz="1050" kern="100" dirty="0">
                          <a:effectLst/>
                        </a:rPr>
                        <a:t>输出：</a:t>
                      </a:r>
                      <a:r>
                        <a:rPr lang="en-US" sz="1050" kern="100" dirty="0">
                          <a:effectLst/>
                        </a:rPr>
                        <a:t>fetched created jobs: [[Job_?],…]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随后为作业选取运行节点，输出：</a:t>
                      </a:r>
                      <a:r>
                        <a:rPr lang="en-US" sz="1050" kern="100" dirty="0">
                          <a:effectLst/>
                        </a:rPr>
                        <a:t>pick [Node_?: 0] for job [Job_?]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并更新作业状态为等待运行，更新作业的运行节点为指派的节点，输出：</a:t>
                      </a:r>
                      <a:r>
                        <a:rPr lang="en-US" sz="1050" kern="100" dirty="0">
                          <a:effectLst/>
                        </a:rPr>
                        <a:t>[Job_?] status -&gt; 1</a:t>
                      </a:r>
                      <a:r>
                        <a:rPr lang="zh-CN" sz="1050" kern="100" dirty="0">
                          <a:effectLst/>
                        </a:rPr>
                        <a:t>以及</a:t>
                      </a:r>
                      <a:r>
                        <a:rPr lang="en-US" sz="1050" kern="100" dirty="0">
                          <a:effectLst/>
                        </a:rPr>
                        <a:t>[Job_?] node -&gt; ?</a:t>
                      </a:r>
                      <a:endParaRPr lang="zh-CN" altLang="en-US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调度器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调度器获取在后端创建的作业的作业</a:t>
                      </a:r>
                      <a:r>
                        <a:rPr lang="en-US" sz="1050" kern="100">
                          <a:effectLst/>
                        </a:rPr>
                        <a:t>ID</a:t>
                      </a:r>
                      <a:r>
                        <a:rPr lang="zh-CN" sz="1050" kern="100">
                          <a:effectLst/>
                        </a:rPr>
                        <a:t>输出：</a:t>
                      </a:r>
                      <a:r>
                        <a:rPr lang="en-US" sz="1050" kern="100">
                          <a:effectLst/>
                        </a:rPr>
                        <a:t>fetched created jobs: [[Job_?],…]</a:t>
                      </a:r>
                      <a:endParaRPr lang="zh-CN" sz="1050" kern="10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随后为作业选取运行节点，输出：</a:t>
                      </a:r>
                      <a:r>
                        <a:rPr lang="en-US" sz="1050" kern="100">
                          <a:effectLst/>
                        </a:rPr>
                        <a:t>pick [Node_?: 0] for job [Job_?]</a:t>
                      </a:r>
                      <a:endParaRPr lang="zh-CN" sz="1050" kern="100">
                        <a:effectLst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并更新作业状态为等待运行，更新作业的运行节点为指派的节点，输出：</a:t>
                      </a:r>
                      <a:r>
                        <a:rPr lang="en-US" sz="1050" kern="100">
                          <a:effectLst/>
                        </a:rPr>
                        <a:t>[Job_?] status -&gt; 1</a:t>
                      </a:r>
                      <a:r>
                        <a:rPr lang="zh-CN" sz="1050" kern="100">
                          <a:effectLst/>
                        </a:rPr>
                        <a:t>以及</a:t>
                      </a:r>
                      <a:r>
                        <a:rPr lang="en-US" sz="1050" kern="100">
                          <a:effectLst/>
                        </a:rPr>
                        <a:t>[Job_?] node -&gt; ?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833097"/>
                  </a:ext>
                </a:extLst>
              </a:tr>
              <a:tr h="1817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800" kern="100" dirty="0">
                          <a:effectLst/>
                        </a:rPr>
                        <a:t>备注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2643" marR="22643" marT="0" marB="0" anchor="ctr"/>
                </a:tc>
                <a:tc gridSpan="10">
                  <a:txBody>
                    <a:bodyPr/>
                    <a:lstStyle/>
                    <a:p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zh-CN" altLang="en-US" sz="800" dirty="0"/>
                    </a:p>
                  </a:txBody>
                  <a:tcPr marL="22643" marR="22643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64133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3DE35D5-4E0C-405B-93A4-40D23806DD52}"/>
              </a:ext>
            </a:extLst>
          </p:cNvPr>
          <p:cNvSpPr/>
          <p:nvPr/>
        </p:nvSpPr>
        <p:spPr>
          <a:xfrm>
            <a:off x="5011527" y="3925312"/>
            <a:ext cx="932073" cy="2360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7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场景测试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场景测试用例汇总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场景测试用例设计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dirty="0"/>
              <a:t>场景测试可交付物</a:t>
            </a:r>
            <a:endParaRPr lang="zh-CN" altLang="en-US" sz="2200" dirty="0"/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F0D718-0036-4519-A523-5E6858DB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572" y="1705843"/>
            <a:ext cx="7986358" cy="431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可用性测试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测试方法：认知走查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待评估任务</a:t>
            </a:r>
            <a:endParaRPr lang="en-US" altLang="zh-CN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创建任务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重命名任务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删除任务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暂停后运行任务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下载数据</a:t>
            </a:r>
            <a:endParaRPr lang="en-US" altLang="zh-CN" sz="22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可用性问题汇总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87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3083" y="1759674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 smtClean="0"/>
              <a:t>补充测试用例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13083" y="2719622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对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E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组评审结果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913083" y="3679570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文档评审意见反馈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913083" y="4639518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4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软件问题反馈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7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可用性测试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测试方法：认知走查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待评估任务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创建任务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重命名任务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删除任务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暂停后运行任务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下载数据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/>
              <a:t>测试结果</a:t>
            </a:r>
            <a:endParaRPr lang="en-US" altLang="zh-CN" sz="22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可用性问题汇总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976285-3AD2-4E34-B026-EB6856A3D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95" y="2164578"/>
            <a:ext cx="6716008" cy="4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可用性测试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测试方法：认知走查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待评估任务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创建任务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重命名任务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删除任务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暂停后运行任务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下载数据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>
                <a:solidFill>
                  <a:schemeClr val="bg1">
                    <a:lumMod val="75000"/>
                  </a:schemeClr>
                </a:solidFill>
              </a:rPr>
              <a:t>测试结果</a:t>
            </a:r>
            <a:endParaRPr lang="en-US" altLang="zh-CN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200" dirty="0"/>
              <a:t>可用性问题汇总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245F0A2-28E1-440C-A583-408E28AA8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217271"/>
              </p:ext>
            </p:extLst>
          </p:nvPr>
        </p:nvGraphicFramePr>
        <p:xfrm>
          <a:off x="3783825" y="4548358"/>
          <a:ext cx="5424086" cy="19202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969426">
                  <a:extLst>
                    <a:ext uri="{9D8B030D-6E8A-4147-A177-3AD203B41FA5}">
                      <a16:colId xmlns:a16="http://schemas.microsoft.com/office/drawing/2014/main" val="744340906"/>
                    </a:ext>
                  </a:extLst>
                </a:gridCol>
                <a:gridCol w="2339987">
                  <a:extLst>
                    <a:ext uri="{9D8B030D-6E8A-4147-A177-3AD203B41FA5}">
                      <a16:colId xmlns:a16="http://schemas.microsoft.com/office/drawing/2014/main" val="1535732314"/>
                    </a:ext>
                  </a:extLst>
                </a:gridCol>
                <a:gridCol w="2114673">
                  <a:extLst>
                    <a:ext uri="{9D8B030D-6E8A-4147-A177-3AD203B41FA5}">
                      <a16:colId xmlns:a16="http://schemas.microsoft.com/office/drawing/2014/main" val="242881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优化方案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174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有效性问题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暂无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暂无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8380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效率性问题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暂无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暂无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095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满意度问题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没有记录侧边栏是否折叠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缩小浏览器宽度排版出现混乱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模板详情页面图标没有居中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刚进入预览数据页面时数据列表没有分页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增加记录折叠是否的状态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增加</a:t>
                      </a:r>
                      <a:r>
                        <a:rPr lang="en-US" sz="1050" kern="100" dirty="0">
                          <a:effectLst/>
                        </a:rPr>
                        <a:t>min-width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增加居中</a:t>
                      </a:r>
                      <a:r>
                        <a:rPr lang="en-US" sz="1050" kern="100" dirty="0" err="1">
                          <a:effectLst/>
                        </a:rPr>
                        <a:t>css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050" kern="100" dirty="0">
                          <a:effectLst/>
                        </a:rPr>
                        <a:t>修正显示顺序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6450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0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3083" y="1759674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补充测试用例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13083" y="2719622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</a:t>
            </a:r>
            <a:r>
              <a:rPr lang="zh-CN" altLang="en-US" dirty="0" smtClean="0"/>
              <a:t>对</a:t>
            </a:r>
            <a:r>
              <a:rPr lang="en-US" altLang="zh-CN" dirty="0" smtClean="0"/>
              <a:t>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组评审结果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913083" y="3679570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文档评审意见反馈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913083" y="4639518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4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软件问题反馈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1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组评审</a:t>
            </a:r>
            <a:r>
              <a:rPr lang="zh-CN" altLang="en-US" dirty="0" smtClean="0"/>
              <a:t>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组员先单独评审，之后由郭浩隆负责整合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提出的评审意见统计如下表所示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82233"/>
              </p:ext>
            </p:extLst>
          </p:nvPr>
        </p:nvGraphicFramePr>
        <p:xfrm>
          <a:off x="2032001" y="3359981"/>
          <a:ext cx="812799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720521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65831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0871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评审对象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</a:t>
                      </a:r>
                      <a:r>
                        <a:rPr lang="zh-CN" altLang="en-US" dirty="0" smtClean="0"/>
                        <a:t>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</a:t>
                      </a:r>
                      <a:r>
                        <a:rPr lang="zh-CN" altLang="en-US" dirty="0" smtClean="0"/>
                        <a:t>组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44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测试需求文档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53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测试结果报告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88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软件问题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525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68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3083" y="1759674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补充测试用例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13083" y="2719622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对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E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组评审结果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913083" y="3679570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</a:t>
            </a:r>
            <a:r>
              <a:rPr lang="zh-CN" altLang="en-US" dirty="0" smtClean="0"/>
              <a:t>文档评审意见反馈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913083" y="4639518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4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软件问题反馈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文档评审意见反馈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实验</a:t>
            </a:r>
            <a:r>
              <a:rPr lang="en-US" altLang="zh-CN" dirty="0" smtClean="0"/>
              <a:t>4</a:t>
            </a:r>
            <a:r>
              <a:rPr lang="zh-CN" altLang="en-US" dirty="0" smtClean="0"/>
              <a:t>提交</a:t>
            </a:r>
            <a:r>
              <a:rPr lang="zh-CN" altLang="en-US" dirty="0" smtClean="0"/>
              <a:t>的文档：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测试需求规格</a:t>
            </a:r>
            <a:r>
              <a:rPr lang="zh-CN" altLang="en-US" dirty="0" smtClean="0"/>
              <a:t>说明书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软件测试计划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 smtClean="0"/>
              <a:t>被</a:t>
            </a:r>
            <a:r>
              <a:rPr lang="zh-CN" altLang="en-US" dirty="0"/>
              <a:t>测软件执行结果分析报告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软件问题报告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性能测试报告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软件可用性报告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评审工作量很大，感谢评审组！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72445932"/>
              </p:ext>
            </p:extLst>
          </p:nvPr>
        </p:nvGraphicFramePr>
        <p:xfrm>
          <a:off x="6230938" y="1811020"/>
          <a:ext cx="4500000" cy="3606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232590409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133633024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2321015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7837633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评审对象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组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89591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文档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测试需求规格说明书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171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被测软件执行结果分析报告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4954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性能测试报告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69425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软件测试计划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5898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软件问题报告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3161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软件可用性报告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4905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软件问题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57698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总计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61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6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文档评审意见反馈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文档评审意见基本都属于文字、格式的问题，均已接受并修正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以</a:t>
            </a:r>
            <a:r>
              <a:rPr lang="zh-CN" altLang="en-US" dirty="0" smtClean="0"/>
              <a:t>腾讯文档的形式将评审意见整理为反馈表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 smtClean="0"/>
              <a:t>组员修正问题后填写处理意见（接受、部分接受等）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dirty="0" smtClean="0"/>
              <a:t>B</a:t>
            </a:r>
            <a:r>
              <a:rPr lang="zh-CN" altLang="en-US" dirty="0" smtClean="0"/>
              <a:t>组：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接受、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部分接受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CN" dirty="0" smtClean="0"/>
              <a:t>C</a:t>
            </a:r>
            <a:r>
              <a:rPr lang="zh-CN" altLang="en-US" dirty="0" smtClean="0"/>
              <a:t>组：</a:t>
            </a:r>
            <a:r>
              <a:rPr lang="en-US" altLang="zh-CN" dirty="0" smtClean="0"/>
              <a:t>28</a:t>
            </a:r>
            <a:r>
              <a:rPr lang="zh-CN" altLang="en-US" dirty="0" smtClean="0"/>
              <a:t>接受、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部分接受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评审</a:t>
            </a:r>
            <a:r>
              <a:rPr lang="zh-CN" altLang="en-US" dirty="0" smtClean="0"/>
              <a:t>组填写评审意见（是否认可）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38" y="1685833"/>
            <a:ext cx="3892433" cy="2216581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12" y="4021642"/>
            <a:ext cx="3855283" cy="23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  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13083" y="1759674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1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补充测试用例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4913083" y="2719622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2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对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D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、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E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组评审结果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913083" y="3679570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tx1">
                    <a:lumMod val="25000"/>
                    <a:lumOff val="75000"/>
                  </a:schemeClr>
                </a:solidFill>
              </a:rPr>
              <a:t>3</a:t>
            </a:r>
            <a:r>
              <a:rPr lang="en-US" altLang="zh-CN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.</a:t>
            </a:r>
            <a:r>
              <a:rPr lang="zh-CN" altLang="en-US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文档评审意见反馈</a:t>
            </a:r>
            <a:endParaRPr lang="zh-CN" altLang="en-US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913083" y="4639518"/>
            <a:ext cx="4030662" cy="507855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</a:t>
            </a:r>
            <a:r>
              <a:rPr lang="zh-CN" altLang="en-US" dirty="0" smtClean="0"/>
              <a:t>软件问题反馈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85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C690DEA-B8DF-41C4-903B-1C8FE1438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72" y="1429090"/>
            <a:ext cx="7032947" cy="53587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D17F8D-AA76-427D-9649-E2E7B9C1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</a:t>
            </a:r>
            <a:r>
              <a:rPr lang="zh-CN" altLang="en-US" dirty="0"/>
              <a:t>管理工具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7F7725-1F74-46E0-871E-970C4AB09539}"/>
              </a:ext>
            </a:extLst>
          </p:cNvPr>
          <p:cNvSpPr/>
          <p:nvPr/>
        </p:nvSpPr>
        <p:spPr>
          <a:xfrm>
            <a:off x="2754150" y="4220987"/>
            <a:ext cx="6844312" cy="8219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8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ECD29E-028D-4F0A-AB64-F115E3B8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7" y="1951994"/>
            <a:ext cx="5585004" cy="43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5D17F8D-AA76-427D-9649-E2E7B9C1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</a:t>
            </a:r>
            <a:r>
              <a:rPr lang="zh-CN" altLang="en-US" dirty="0"/>
              <a:t>管理工具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4F0DA4-49DE-4488-89EF-285587A4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128" y="1951994"/>
            <a:ext cx="5939625" cy="432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7F7725-1F74-46E0-871E-970C4AB09539}"/>
              </a:ext>
            </a:extLst>
          </p:cNvPr>
          <p:cNvSpPr/>
          <p:nvPr/>
        </p:nvSpPr>
        <p:spPr>
          <a:xfrm>
            <a:off x="470889" y="4448644"/>
            <a:ext cx="2327066" cy="331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17905A-81FB-4937-A5F7-5A7F770056FC}"/>
              </a:ext>
            </a:extLst>
          </p:cNvPr>
          <p:cNvSpPr/>
          <p:nvPr/>
        </p:nvSpPr>
        <p:spPr>
          <a:xfrm>
            <a:off x="470888" y="5543893"/>
            <a:ext cx="3821864" cy="457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F02786-7C9A-4D73-969E-642BA5DB51D9}"/>
              </a:ext>
            </a:extLst>
          </p:cNvPr>
          <p:cNvSpPr/>
          <p:nvPr/>
        </p:nvSpPr>
        <p:spPr>
          <a:xfrm>
            <a:off x="470888" y="6043395"/>
            <a:ext cx="1790472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B52CC7-B56A-444E-9D8B-A00C08E87840}"/>
              </a:ext>
            </a:extLst>
          </p:cNvPr>
          <p:cNvSpPr/>
          <p:nvPr/>
        </p:nvSpPr>
        <p:spPr>
          <a:xfrm>
            <a:off x="6455553" y="4217763"/>
            <a:ext cx="2458477" cy="3159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1C581E-AE78-4101-BDEA-3B0888803FB0}"/>
              </a:ext>
            </a:extLst>
          </p:cNvPr>
          <p:cNvSpPr/>
          <p:nvPr/>
        </p:nvSpPr>
        <p:spPr>
          <a:xfrm>
            <a:off x="6455552" y="5919248"/>
            <a:ext cx="1932835" cy="246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FB4325-9988-487E-9534-6E4BED2D549B}"/>
              </a:ext>
            </a:extLst>
          </p:cNvPr>
          <p:cNvSpPr/>
          <p:nvPr/>
        </p:nvSpPr>
        <p:spPr>
          <a:xfrm>
            <a:off x="6455552" y="5357237"/>
            <a:ext cx="4068260" cy="455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补充测试用例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035931"/>
              </p:ext>
            </p:extLst>
          </p:nvPr>
        </p:nvGraphicFramePr>
        <p:xfrm>
          <a:off x="1203325" y="2316480"/>
          <a:ext cx="978376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61254">
                  <a:extLst>
                    <a:ext uri="{9D8B030D-6E8A-4147-A177-3AD203B41FA5}">
                      <a16:colId xmlns:a16="http://schemas.microsoft.com/office/drawing/2014/main" val="3679544572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4131197048"/>
                    </a:ext>
                  </a:extLst>
                </a:gridCol>
                <a:gridCol w="3261254">
                  <a:extLst>
                    <a:ext uri="{9D8B030D-6E8A-4147-A177-3AD203B41FA5}">
                      <a16:colId xmlns:a16="http://schemas.microsoft.com/office/drawing/2014/main" val="2966749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测试种类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测试用例个数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负责人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64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Django</a:t>
                      </a:r>
                      <a:r>
                        <a:rPr lang="zh-CN" altLang="en-US" dirty="0" smtClean="0"/>
                        <a:t>单元测试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赵正阳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68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调度器单元测试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梁远志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3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Scrapy</a:t>
                      </a:r>
                      <a:r>
                        <a:rPr lang="zh-CN" altLang="en-US" dirty="0" smtClean="0"/>
                        <a:t>单元测试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沈一聪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8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集成测试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梁远志、沈一聪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89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场景测试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宋冰晨、赵正阳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155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4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邮箱格式错误可以</a:t>
            </a:r>
            <a:r>
              <a:rPr lang="zh-CN" altLang="en-US" dirty="0" smtClean="0"/>
              <a:t>通过</a:t>
            </a:r>
            <a:r>
              <a:rPr lang="zh-CN" altLang="en-US" dirty="0"/>
              <a:t>验证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报告问题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处理结果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已修改前端表单和后端接口，增加对邮箱格式的</a:t>
            </a:r>
            <a:r>
              <a:rPr lang="zh-CN" altLang="en-US" dirty="0" smtClean="0"/>
              <a:t>判断</a:t>
            </a:r>
            <a:endParaRPr lang="zh-CN" altLang="en-US" dirty="0"/>
          </a:p>
        </p:txBody>
      </p:sp>
      <p:pic>
        <p:nvPicPr>
          <p:cNvPr id="7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182329"/>
            <a:ext cx="4756150" cy="2074491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85" y="3777984"/>
            <a:ext cx="3721291" cy="1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8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419A-0B79-4916-B2C2-56D381E1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管理员检视节点状态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3C5B8E-16A4-4668-9A68-65D689412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4257416"/>
            <a:ext cx="9784080" cy="1954039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报告问题：在线和禁用节点的检视节点状态中的信息为“</a:t>
            </a:r>
            <a:r>
              <a:rPr lang="en-US" altLang="zh-CN" dirty="0"/>
              <a:t>ok</a:t>
            </a:r>
            <a:r>
              <a:rPr lang="zh-CN" altLang="en-US" dirty="0"/>
              <a:t>”</a:t>
            </a:r>
            <a:endParaRPr lang="en-US" altLang="zh-CN" dirty="0"/>
          </a:p>
          <a:p>
            <a:pPr marL="228600" lvl="1" indent="0">
              <a:buNone/>
            </a:pPr>
            <a:r>
              <a:rPr lang="zh-CN" altLang="en-US" dirty="0"/>
              <a:t>具体了检视节点中的“状态”为“</a:t>
            </a:r>
            <a:r>
              <a:rPr lang="en-US" altLang="zh-CN" dirty="0" err="1"/>
              <a:t>Scrapyd</a:t>
            </a:r>
            <a:r>
              <a:rPr lang="zh-CN" altLang="en-US" dirty="0"/>
              <a:t>运行状态”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报告问题：已完成任务不会变化（显示为</a:t>
            </a:r>
            <a:r>
              <a:rPr lang="en-US" altLang="zh-CN" dirty="0"/>
              <a:t>100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28600" lvl="1" indent="0">
              <a:buNone/>
            </a:pPr>
            <a:r>
              <a:rPr lang="zh-CN" altLang="en-US" dirty="0"/>
              <a:t>修改了完成运行任务数量的封顶显示（显示为</a:t>
            </a:r>
            <a:r>
              <a:rPr lang="en-US" altLang="zh-CN" dirty="0"/>
              <a:t>100+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8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36662F-3831-4E9F-AE63-8191CFE7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69"/>
          <a:stretch/>
        </p:blipFill>
        <p:spPr>
          <a:xfrm>
            <a:off x="280469" y="1533291"/>
            <a:ext cx="11628979" cy="21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8B947D7-3B61-4C31-A7EC-C8830C8B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91" y="2919349"/>
            <a:ext cx="5818125" cy="34346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831" y="237290"/>
            <a:ext cx="10494127" cy="82141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没有模板的网站显示空白页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组和</a:t>
            </a:r>
            <a:r>
              <a:rPr lang="en-US" altLang="zh-CN" dirty="0"/>
              <a:t>C</a:t>
            </a:r>
            <a:r>
              <a:rPr lang="zh-CN" altLang="en-US" dirty="0"/>
              <a:t>组的评审意见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为空白网站增加提示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AAD71256-805A-48E1-A3A8-728AAD0605FC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206500" y="2216150"/>
          <a:ext cx="4889501" cy="20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38">
                  <a:extLst>
                    <a:ext uri="{9D8B030D-6E8A-4147-A177-3AD203B41FA5}">
                      <a16:colId xmlns:a16="http://schemas.microsoft.com/office/drawing/2014/main" val="691264445"/>
                    </a:ext>
                  </a:extLst>
                </a:gridCol>
                <a:gridCol w="1566544">
                  <a:extLst>
                    <a:ext uri="{9D8B030D-6E8A-4147-A177-3AD203B41FA5}">
                      <a16:colId xmlns:a16="http://schemas.microsoft.com/office/drawing/2014/main" val="1379129429"/>
                    </a:ext>
                  </a:extLst>
                </a:gridCol>
                <a:gridCol w="824834">
                  <a:extLst>
                    <a:ext uri="{9D8B030D-6E8A-4147-A177-3AD203B41FA5}">
                      <a16:colId xmlns:a16="http://schemas.microsoft.com/office/drawing/2014/main" val="1421140883"/>
                    </a:ext>
                  </a:extLst>
                </a:gridCol>
                <a:gridCol w="719802">
                  <a:extLst>
                    <a:ext uri="{9D8B030D-6E8A-4147-A177-3AD203B41FA5}">
                      <a16:colId xmlns:a16="http://schemas.microsoft.com/office/drawing/2014/main" val="4036057616"/>
                    </a:ext>
                  </a:extLst>
                </a:gridCol>
                <a:gridCol w="586717">
                  <a:extLst>
                    <a:ext uri="{9D8B030D-6E8A-4147-A177-3AD203B41FA5}">
                      <a16:colId xmlns:a16="http://schemas.microsoft.com/office/drawing/2014/main" val="1770422725"/>
                    </a:ext>
                  </a:extLst>
                </a:gridCol>
                <a:gridCol w="718266">
                  <a:extLst>
                    <a:ext uri="{9D8B030D-6E8A-4147-A177-3AD203B41FA5}">
                      <a16:colId xmlns:a16="http://schemas.microsoft.com/office/drawing/2014/main" val="2816709902"/>
                    </a:ext>
                  </a:extLst>
                </a:gridCol>
              </a:tblGrid>
              <a:tr h="2570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测试步骤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预期结果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实际结果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报告人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处理意见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84075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首页上有多个网页选择，但实际上只能选择豆瓣，理解会有很大的工作量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若没有模板的话可以不显示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剩余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个网页点开均是空白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altLang="en-US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接受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7536198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、新建豆瓣电影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音乐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读书任务，填写必要字段；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、启动任务；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、点击我的任务；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、任务执行完毕后查看采集数据页面，并滚动已采集数据预览页面中表格的滚动条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表格的项与内容对应</a:t>
                      </a:r>
                      <a:endParaRPr lang="zh-CN" altLang="en-US" sz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表格的表头与内容对不齐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CN" altLang="en-US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接受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164331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A13190F-09A4-4E78-A47D-0C427683CC86}"/>
              </a:ext>
            </a:extLst>
          </p:cNvPr>
          <p:cNvSpPr/>
          <p:nvPr/>
        </p:nvSpPr>
        <p:spPr>
          <a:xfrm>
            <a:off x="1214669" y="2480378"/>
            <a:ext cx="4881331" cy="457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D3058F-22C8-4A64-8B90-FED7845CF9AA}"/>
              </a:ext>
            </a:extLst>
          </p:cNvPr>
          <p:cNvSpPr/>
          <p:nvPr/>
        </p:nvSpPr>
        <p:spPr>
          <a:xfrm>
            <a:off x="7348003" y="3362006"/>
            <a:ext cx="580448" cy="2682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2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831" y="237290"/>
            <a:ext cx="10494127" cy="82141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预览数据表格未对齐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组和</a:t>
            </a:r>
            <a:r>
              <a:rPr lang="en-US" altLang="zh-CN" dirty="0"/>
              <a:t>C</a:t>
            </a:r>
            <a:r>
              <a:rPr lang="zh-CN" altLang="en-US" dirty="0"/>
              <a:t>组的评审意见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在</a:t>
            </a:r>
            <a:r>
              <a:rPr lang="en-US" altLang="zh-CN" dirty="0" err="1"/>
              <a:t>DataTable</a:t>
            </a:r>
            <a:r>
              <a:rPr lang="zh-CN" altLang="en-US" dirty="0"/>
              <a:t>初始化结束时强制调整列宽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AAD71256-805A-48E1-A3A8-728AAD0605FC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206500" y="2216150"/>
          <a:ext cx="4889501" cy="20173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3338">
                  <a:extLst>
                    <a:ext uri="{9D8B030D-6E8A-4147-A177-3AD203B41FA5}">
                      <a16:colId xmlns:a16="http://schemas.microsoft.com/office/drawing/2014/main" val="691264445"/>
                    </a:ext>
                  </a:extLst>
                </a:gridCol>
                <a:gridCol w="1566544">
                  <a:extLst>
                    <a:ext uri="{9D8B030D-6E8A-4147-A177-3AD203B41FA5}">
                      <a16:colId xmlns:a16="http://schemas.microsoft.com/office/drawing/2014/main" val="1379129429"/>
                    </a:ext>
                  </a:extLst>
                </a:gridCol>
                <a:gridCol w="824834">
                  <a:extLst>
                    <a:ext uri="{9D8B030D-6E8A-4147-A177-3AD203B41FA5}">
                      <a16:colId xmlns:a16="http://schemas.microsoft.com/office/drawing/2014/main" val="1421140883"/>
                    </a:ext>
                  </a:extLst>
                </a:gridCol>
                <a:gridCol w="719802">
                  <a:extLst>
                    <a:ext uri="{9D8B030D-6E8A-4147-A177-3AD203B41FA5}">
                      <a16:colId xmlns:a16="http://schemas.microsoft.com/office/drawing/2014/main" val="4036057616"/>
                    </a:ext>
                  </a:extLst>
                </a:gridCol>
                <a:gridCol w="586717">
                  <a:extLst>
                    <a:ext uri="{9D8B030D-6E8A-4147-A177-3AD203B41FA5}">
                      <a16:colId xmlns:a16="http://schemas.microsoft.com/office/drawing/2014/main" val="1770422725"/>
                    </a:ext>
                  </a:extLst>
                </a:gridCol>
                <a:gridCol w="718266">
                  <a:extLst>
                    <a:ext uri="{9D8B030D-6E8A-4147-A177-3AD203B41FA5}">
                      <a16:colId xmlns:a16="http://schemas.microsoft.com/office/drawing/2014/main" val="2816709902"/>
                    </a:ext>
                  </a:extLst>
                </a:gridCol>
              </a:tblGrid>
              <a:tr h="2570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测试步骤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预期结果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实际结果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b="1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报告人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处理意见</a:t>
                      </a:r>
                      <a:endParaRPr lang="zh-CN" sz="105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5484075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首页上有多个网页选择，但实际上只能选择豆瓣，理解会有很大的工作量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若没有模板的话可以不显示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剩余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个网页点开均是空白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zh-CN" altLang="en-US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接受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7536198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、新建豆瓣电影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音乐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读书任务，填写必要字段；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、启动任务；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、点击我的任务；</a:t>
                      </a:r>
                      <a:endParaRPr lang="en-US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、任务执行完毕后查看采集数据页面，并滚动已采集数据预览页面中表格的滚动条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050" b="0" i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表格的项与内容对应</a:t>
                      </a:r>
                      <a:endParaRPr lang="zh-CN" altLang="en-US" sz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表格的表头与内容对不齐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zh-CN" altLang="en-US" sz="105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接受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164331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A13190F-09A4-4E78-A47D-0C427683CC86}"/>
              </a:ext>
            </a:extLst>
          </p:cNvPr>
          <p:cNvSpPr/>
          <p:nvPr/>
        </p:nvSpPr>
        <p:spPr>
          <a:xfrm>
            <a:off x="1205890" y="2971147"/>
            <a:ext cx="4881331" cy="12623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DE496-70BC-4C99-AEA1-4C88F009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04" y="4391799"/>
            <a:ext cx="4874417" cy="22956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2C7C9D-E694-4490-B802-9CC06BEC3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295" y="4392863"/>
            <a:ext cx="4874400" cy="229453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8EAA0A48-E6B1-4AD3-9DDC-AC550A4BDB6F}"/>
              </a:ext>
            </a:extLst>
          </p:cNvPr>
          <p:cNvSpPr/>
          <p:nvPr/>
        </p:nvSpPr>
        <p:spPr>
          <a:xfrm>
            <a:off x="6169369" y="5489140"/>
            <a:ext cx="499728" cy="232705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0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31" y="237290"/>
            <a:ext cx="11236555" cy="82141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Scrapy</a:t>
            </a:r>
            <a:r>
              <a:rPr lang="zh-CN" altLang="en-US" dirty="0"/>
              <a:t>采集结果问题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EE5181-4E1F-4AC9-9283-8FFA588D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03" y="1488773"/>
            <a:ext cx="3173597" cy="49350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811470-4041-4EDE-867E-1032212F97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86" y="2118655"/>
            <a:ext cx="4136739" cy="212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F9FDB0-3F95-43CF-945E-16EFC2A3F1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02" y="1455106"/>
            <a:ext cx="3988823" cy="61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CBE0CE-62E0-438B-8E9D-C135BB38959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02" y="4504462"/>
            <a:ext cx="4052767" cy="19556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4F516A9-C123-445F-A4C1-4D42510B77A5}"/>
              </a:ext>
            </a:extLst>
          </p:cNvPr>
          <p:cNvSpPr/>
          <p:nvPr/>
        </p:nvSpPr>
        <p:spPr>
          <a:xfrm flipV="1">
            <a:off x="6711087" y="2963759"/>
            <a:ext cx="2910789" cy="13784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6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31" y="237290"/>
            <a:ext cx="11236555" cy="82141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Scrapy</a:t>
            </a:r>
            <a:r>
              <a:rPr lang="zh-CN" altLang="en-US" dirty="0"/>
              <a:t>采集结果问题</a:t>
            </a:r>
            <a:r>
              <a:rPr lang="en-US" altLang="zh-CN" dirty="0"/>
              <a:t>——</a:t>
            </a:r>
            <a:r>
              <a:rPr lang="zh-CN" altLang="en-US"/>
              <a:t>改进结果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BA9019-DA8F-40A4-9168-A5EA1933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7" y="3190155"/>
            <a:ext cx="7685437" cy="1537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702CE0-BAA4-433E-9C2F-8336B359A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17" y="1360919"/>
            <a:ext cx="7579451" cy="15379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DCF0A03-0B9B-4943-ADA9-A9B4928AC03E}"/>
              </a:ext>
            </a:extLst>
          </p:cNvPr>
          <p:cNvSpPr/>
          <p:nvPr/>
        </p:nvSpPr>
        <p:spPr>
          <a:xfrm>
            <a:off x="430412" y="4443217"/>
            <a:ext cx="984958" cy="2848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E7117D-03FE-4FA3-9EE4-25FCDAF32B29}"/>
              </a:ext>
            </a:extLst>
          </p:cNvPr>
          <p:cNvSpPr/>
          <p:nvPr/>
        </p:nvSpPr>
        <p:spPr>
          <a:xfrm flipV="1">
            <a:off x="3881315" y="1872785"/>
            <a:ext cx="707627" cy="257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14722C-9B72-4E14-BA0B-A013AC3B0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107" y="1360919"/>
            <a:ext cx="2692509" cy="50521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7A6CE80-60E4-4FFF-B2B7-EC532A33B6DF}"/>
              </a:ext>
            </a:extLst>
          </p:cNvPr>
          <p:cNvSpPr/>
          <p:nvPr/>
        </p:nvSpPr>
        <p:spPr>
          <a:xfrm flipV="1">
            <a:off x="8181480" y="2522641"/>
            <a:ext cx="2653472" cy="1185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9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7201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构建验证测试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探索性测试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功能性测试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回归测试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非功能性测试</a:t>
            </a:r>
            <a:endParaRPr lang="en-US" altLang="zh-CN" sz="24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用户验收测试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36745D-622C-4625-A240-CBA46ADA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37" y="6427216"/>
            <a:ext cx="3240000" cy="3659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2812932-6EC1-4724-9751-DDB58C8A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837" y="1316402"/>
            <a:ext cx="3240000" cy="51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构建验证测试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冒烟测试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/>
              <a:t>GitHub CI/CD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探索性测试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功能性测试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回归测试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非功能性测试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用户验收测试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5BAF1A-9646-4049-8DBF-380DA714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620" y="1596743"/>
            <a:ext cx="8521909" cy="46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构建验证测试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探索性测试</a:t>
            </a:r>
            <a:endParaRPr lang="en-US" altLang="zh-CN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构建验证测试之后进行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确保在下一级实验（功能性测试）开始前，关键缺陷已被清除</a:t>
            </a:r>
            <a:endParaRPr lang="en-US" altLang="zh-CN" sz="22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功能性测试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回归测试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非功能性测试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用户验收测试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62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构建验证测试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探索性测试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功能性测试</a:t>
            </a:r>
            <a:endParaRPr lang="en-US" altLang="zh-CN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单元测试</a:t>
            </a:r>
            <a:endParaRPr lang="en-US" altLang="zh-CN" sz="2200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 对于</a:t>
            </a:r>
            <a:r>
              <a:rPr lang="en-US" altLang="zh-CN" sz="2000" dirty="0"/>
              <a:t>Django</a:t>
            </a:r>
            <a:r>
              <a:rPr lang="zh-CN" altLang="en-US" sz="2000" dirty="0"/>
              <a:t>，使用</a:t>
            </a:r>
            <a:r>
              <a:rPr lang="en-US" altLang="zh-CN" sz="2000" dirty="0"/>
              <a:t>Django</a:t>
            </a:r>
            <a:r>
              <a:rPr lang="zh-CN" altLang="en-US" sz="2000" dirty="0"/>
              <a:t>内置的单元测试完成测试脚本的编写</a:t>
            </a:r>
            <a:endParaRPr lang="en-US" altLang="zh-CN" sz="2000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/>
              <a:t> 对于</a:t>
            </a:r>
            <a:r>
              <a:rPr lang="en-US" altLang="zh-CN" sz="2000" dirty="0" err="1"/>
              <a:t>Scrapy</a:t>
            </a:r>
            <a:r>
              <a:rPr lang="zh-CN" altLang="en-US" sz="2000" dirty="0"/>
              <a:t>，使用</a:t>
            </a:r>
            <a:r>
              <a:rPr lang="en-US" altLang="zh-CN" sz="2000" dirty="0" err="1"/>
              <a:t>Unittest</a:t>
            </a:r>
            <a:r>
              <a:rPr lang="zh-CN" altLang="en-US" sz="2000" dirty="0"/>
              <a:t>和</a:t>
            </a:r>
            <a:r>
              <a:rPr lang="en-US" altLang="zh-CN" sz="2000" dirty="0"/>
              <a:t>Coverage</a:t>
            </a:r>
            <a:r>
              <a:rPr lang="zh-CN" altLang="en-US" sz="2000" dirty="0"/>
              <a:t>进行单元测试</a:t>
            </a:r>
            <a:endParaRPr lang="en-US" altLang="zh-CN" sz="20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 对于调度器，使用</a:t>
            </a:r>
            <a:r>
              <a:rPr lang="en-US" altLang="zh-CN" sz="2000" dirty="0" err="1" smtClean="0"/>
              <a:t>Unittest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Coverage</a:t>
            </a:r>
            <a:r>
              <a:rPr lang="zh-CN" altLang="en-US" sz="2000" dirty="0" smtClean="0"/>
              <a:t>进行单元测试</a:t>
            </a:r>
            <a:endParaRPr lang="en-US" altLang="zh-CN" sz="2000" dirty="0" smtClean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/>
              <a:t>集成测试</a:t>
            </a:r>
            <a:r>
              <a:rPr lang="zh-CN" altLang="en-US" sz="2200" dirty="0"/>
              <a:t>：黑盒测试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场景测试：黑盒测试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回归测试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非功能性测试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用户验收测试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5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构建验证测试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探索性测试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功能性测试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回归测试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非功能性测试（系统测试）</a:t>
            </a:r>
            <a:endParaRPr lang="en-US" altLang="zh-CN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非功能性需求测试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性能测试</a:t>
            </a:r>
            <a:endParaRPr lang="en-US" altLang="zh-CN" sz="22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可用性测试</a:t>
            </a:r>
            <a:endParaRPr lang="en-US" altLang="zh-CN" sz="2200" dirty="0"/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用户验收测试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1667258-035F-4D29-9BD7-EDAE273508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3626" y="1412448"/>
          <a:ext cx="5267960" cy="4000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5382">
                  <a:extLst>
                    <a:ext uri="{9D8B030D-6E8A-4147-A177-3AD203B41FA5}">
                      <a16:colId xmlns:a16="http://schemas.microsoft.com/office/drawing/2014/main" val="2668016866"/>
                    </a:ext>
                  </a:extLst>
                </a:gridCol>
                <a:gridCol w="1541476">
                  <a:extLst>
                    <a:ext uri="{9D8B030D-6E8A-4147-A177-3AD203B41FA5}">
                      <a16:colId xmlns:a16="http://schemas.microsoft.com/office/drawing/2014/main" val="848404749"/>
                    </a:ext>
                  </a:extLst>
                </a:gridCol>
                <a:gridCol w="1157196">
                  <a:extLst>
                    <a:ext uri="{9D8B030D-6E8A-4147-A177-3AD203B41FA5}">
                      <a16:colId xmlns:a16="http://schemas.microsoft.com/office/drawing/2014/main" val="1988110172"/>
                    </a:ext>
                  </a:extLst>
                </a:gridCol>
                <a:gridCol w="1623906">
                  <a:extLst>
                    <a:ext uri="{9D8B030D-6E8A-4147-A177-3AD203B41FA5}">
                      <a16:colId xmlns:a16="http://schemas.microsoft.com/office/drawing/2014/main" val="2760889086"/>
                    </a:ext>
                  </a:extLst>
                </a:gridCol>
              </a:tblGrid>
              <a:tr h="1582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编号</a:t>
                      </a:r>
                      <a:endParaRPr lang="zh-CN" sz="105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测试用例名称</a:t>
                      </a:r>
                      <a:endParaRPr lang="zh-CN" sz="105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对应需求名称</a:t>
                      </a:r>
                      <a:endParaRPr lang="zh-CN" sz="105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对应需求章节</a:t>
                      </a:r>
                      <a:endParaRPr lang="zh-CN" sz="1050" kern="10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56924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禁用</a:t>
                      </a:r>
                      <a:r>
                        <a:rPr lang="en-US" sz="1050" kern="100">
                          <a:effectLst/>
                        </a:rPr>
                        <a:t>JavaScript</a:t>
                      </a:r>
                      <a:r>
                        <a:rPr lang="zh-CN" sz="1050" kern="100">
                          <a:effectLst/>
                        </a:rPr>
                        <a:t>访问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可访问性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3.3.2.(1)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6736594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浏览器兼容性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兼容性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3.3.2.(2)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7357118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响应式设计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50173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易用性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3.3.2.(3)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3577883"/>
                  </a:ext>
                </a:extLst>
              </a:tr>
              <a:tr h="4466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从提供模板创建新站点爬虫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模板的可扩充性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3.3.2.(4)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7218393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用户密码强度要求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安全性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3.3.2.(5)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1281808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NFT06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SQL</a:t>
                      </a:r>
                      <a:r>
                        <a:rPr lang="zh-CN" sz="1050" kern="100">
                          <a:effectLst/>
                        </a:rPr>
                        <a:t>注入攻击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防攻击性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3.3.2.(6)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710305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NFT07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CSRF</a:t>
                      </a:r>
                      <a:r>
                        <a:rPr lang="zh-CN" sz="1050" kern="100" dirty="0">
                          <a:effectLst/>
                        </a:rPr>
                        <a:t>攻击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951150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NFT08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XSS</a:t>
                      </a:r>
                      <a:r>
                        <a:rPr lang="zh-CN" sz="1050" kern="100">
                          <a:effectLst/>
                        </a:rPr>
                        <a:t>攻击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154026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可维护性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3.3.2.(7)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6965983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/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可靠性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3.3.2.(8)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878527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NFT09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页面访问加载时间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良好的访问性能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3.3.2.(9)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2589857"/>
                  </a:ext>
                </a:extLst>
              </a:tr>
              <a:tr h="44660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NFT10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爬取具有反爬虫机制的站点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应对反爬虫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3.3.2.(10)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7863679"/>
                  </a:ext>
                </a:extLst>
              </a:tr>
              <a:tr h="209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NFT11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爬虫节点失效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故障处理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3.6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8483638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8B97507-028B-4F45-A787-EC67E1E059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8654" y="5287484"/>
          <a:ext cx="5267960" cy="5486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1672286879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184189316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4296604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492843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可交付成果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作者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审核人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472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性能测试报告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沈一聪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项目经理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326845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48889BC-11DD-4728-9443-1001761B90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8654" y="6027711"/>
          <a:ext cx="5267960" cy="5486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3225973515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3918955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1343564722"/>
                    </a:ext>
                  </a:extLst>
                </a:gridCol>
                <a:gridCol w="1316990">
                  <a:extLst>
                    <a:ext uri="{9D8B030D-6E8A-4147-A177-3AD203B41FA5}">
                      <a16:colId xmlns:a16="http://schemas.microsoft.com/office/drawing/2014/main" val="225559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可交付成果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作者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审核人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1352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可用性报告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宋冰晨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项目经理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5205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161-C5E3-428D-8444-60BEBBD2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测试计划</a:t>
            </a:r>
            <a:endParaRPr 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A5A2AB3-0427-4E1C-9412-A47B93789E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717" y="1553443"/>
            <a:ext cx="9166802" cy="4987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构建验证测试</a:t>
            </a:r>
            <a:endParaRPr lang="zh-CN" alt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探索性测试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功能性测试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回归测试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</a:rPr>
              <a:t>非功能性测试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dirty="0"/>
              <a:t>用户验收测试</a:t>
            </a:r>
            <a:endParaRPr lang="en-US" altLang="zh-CN" sz="24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目的：</a:t>
            </a:r>
            <a:r>
              <a:rPr lang="zh-CN" altLang="en-US" sz="2000" dirty="0"/>
              <a:t>终端用户（包括评审人）在项目进入生产阶段前完成对项目的最终审查</a:t>
            </a:r>
            <a:endParaRPr lang="en-US" altLang="zh-CN" sz="20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时间安排：</a:t>
            </a:r>
            <a:r>
              <a:rPr lang="zh-CN" altLang="en-US" sz="2000" dirty="0"/>
              <a:t>在完成所有其他级别的测试之后</a:t>
            </a:r>
            <a:endParaRPr lang="en-US" altLang="zh-CN" sz="2000" dirty="0"/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/>
              <a:t>测试可交付成果：</a:t>
            </a:r>
          </a:p>
        </p:txBody>
      </p:sp>
      <p:sp>
        <p:nvSpPr>
          <p:cNvPr id="4" name="AutoShape 2" descr="&quot;AdminLTE Presentation&quot;">
            <a:extLst>
              <a:ext uri="{FF2B5EF4-FFF2-40B4-BE49-F238E27FC236}">
                <a16:creationId xmlns:a16="http://schemas.microsoft.com/office/drawing/2014/main" id="{855EB051-BBDF-497A-97CF-D47F4AA92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CE50739-11D6-4C24-AC93-90FDF188AA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2222" y="5817397"/>
          <a:ext cx="5307555" cy="92621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43221">
                  <a:extLst>
                    <a:ext uri="{9D8B030D-6E8A-4147-A177-3AD203B41FA5}">
                      <a16:colId xmlns:a16="http://schemas.microsoft.com/office/drawing/2014/main" val="35426457"/>
                    </a:ext>
                  </a:extLst>
                </a:gridCol>
                <a:gridCol w="2600036">
                  <a:extLst>
                    <a:ext uri="{9D8B030D-6E8A-4147-A177-3AD203B41FA5}">
                      <a16:colId xmlns:a16="http://schemas.microsoft.com/office/drawing/2014/main" val="1184823081"/>
                    </a:ext>
                  </a:extLst>
                </a:gridCol>
                <a:gridCol w="1864298">
                  <a:extLst>
                    <a:ext uri="{9D8B030D-6E8A-4147-A177-3AD203B41FA5}">
                      <a16:colId xmlns:a16="http://schemas.microsoft.com/office/drawing/2014/main" val="148265025"/>
                    </a:ext>
                  </a:extLst>
                </a:gridCol>
              </a:tblGrid>
              <a:tr h="3087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序号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可交付成果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作者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6969459"/>
                  </a:ext>
                </a:extLst>
              </a:tr>
              <a:tr h="3087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软件评审报告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终端用户（包括评审人）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410112"/>
                  </a:ext>
                </a:extLst>
              </a:tr>
              <a:tr h="3087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软件问题报告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终端用户（包括评审人）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967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带状">
  <a:themeElements>
    <a:clrScheme name="带状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带状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TM03090430[[fn=带状]]</Template>
  <TotalTime>2085</TotalTime>
  <Words>2470</Words>
  <Application>Microsoft Office PowerPoint</Application>
  <PresentationFormat>宽屏</PresentationFormat>
  <Paragraphs>530</Paragraphs>
  <Slides>36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黑体</vt:lpstr>
      <vt:lpstr>宋体</vt:lpstr>
      <vt:lpstr>微软雅黑</vt:lpstr>
      <vt:lpstr>Arial</vt:lpstr>
      <vt:lpstr>Times New Roman</vt:lpstr>
      <vt:lpstr>Wingdings</vt:lpstr>
      <vt:lpstr>带状</vt:lpstr>
      <vt:lpstr>基于Scrapy的模板化爬虫程序管理平台</vt:lpstr>
      <vt:lpstr>PowerPoint 演示文稿</vt:lpstr>
      <vt:lpstr>补充测试用例</vt:lpstr>
      <vt:lpstr>测试计划</vt:lpstr>
      <vt:lpstr>测试计划</vt:lpstr>
      <vt:lpstr>测试计划</vt:lpstr>
      <vt:lpstr>测试计划</vt:lpstr>
      <vt:lpstr>测试计划</vt:lpstr>
      <vt:lpstr>测试计划</vt:lpstr>
      <vt:lpstr>单元测试——Django</vt:lpstr>
      <vt:lpstr>单元测试——调度器</vt:lpstr>
      <vt:lpstr>单元测试——scrapy</vt:lpstr>
      <vt:lpstr>集成测试——调度器和Django后端</vt:lpstr>
      <vt:lpstr>集成测试——Scrapy和Django后端</vt:lpstr>
      <vt:lpstr>性能测试</vt:lpstr>
      <vt:lpstr>场景测试</vt:lpstr>
      <vt:lpstr>场景测试</vt:lpstr>
      <vt:lpstr>场景测试</vt:lpstr>
      <vt:lpstr>可用性测试</vt:lpstr>
      <vt:lpstr>可用性测试</vt:lpstr>
      <vt:lpstr>可用性测试</vt:lpstr>
      <vt:lpstr>PowerPoint 演示文稿</vt:lpstr>
      <vt:lpstr>对D、E组评审结果</vt:lpstr>
      <vt:lpstr>PowerPoint 演示文稿</vt:lpstr>
      <vt:lpstr>文档评审意见反馈</vt:lpstr>
      <vt:lpstr>文档评审意见反馈</vt:lpstr>
      <vt:lpstr>PowerPoint 演示文稿</vt:lpstr>
      <vt:lpstr>BUG管理工具</vt:lpstr>
      <vt:lpstr>BUG管理工具</vt:lpstr>
      <vt:lpstr>邮箱格式错误可以通过验证</vt:lpstr>
      <vt:lpstr>管理员检视节点状态</vt:lpstr>
      <vt:lpstr>没有模板的网站显示空白页</vt:lpstr>
      <vt:lpstr>预览数据表格未对齐</vt:lpstr>
      <vt:lpstr>Scrapy采集结果问题</vt:lpstr>
      <vt:lpstr>Scrapy采集结果问题——改进结果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正阳</dc:creator>
  <cp:lastModifiedBy>赵 正阳</cp:lastModifiedBy>
  <cp:revision>314</cp:revision>
  <dcterms:created xsi:type="dcterms:W3CDTF">2019-11-18T11:20:38Z</dcterms:created>
  <dcterms:modified xsi:type="dcterms:W3CDTF">2020-05-22T09:51:13Z</dcterms:modified>
</cp:coreProperties>
</file>